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60" r:id="rId3"/>
    <p:sldId id="261" r:id="rId4"/>
    <p:sldId id="265" r:id="rId5"/>
    <p:sldId id="256" r:id="rId6"/>
    <p:sldId id="259" r:id="rId7"/>
    <p:sldId id="257" r:id="rId8"/>
    <p:sldId id="258" r:id="rId9"/>
    <p:sldId id="262" r:id="rId10"/>
    <p:sldId id="263" r:id="rId11"/>
    <p:sldId id="264" r:id="rId12"/>
    <p:sldId id="278" r:id="rId13"/>
    <p:sldId id="279" r:id="rId14"/>
    <p:sldId id="266" r:id="rId15"/>
    <p:sldId id="267" r:id="rId16"/>
    <p:sldId id="268" r:id="rId17"/>
    <p:sldId id="269" r:id="rId18"/>
    <p:sldId id="272" r:id="rId19"/>
    <p:sldId id="270" r:id="rId20"/>
    <p:sldId id="271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buFont typeface="Arial" pitchFamily="34" charset="0"/>
              <a:buChar char="•"/>
              <a:defRPr/>
            </a:lvl1pPr>
            <a:lvl2pPr>
              <a:buClrTx/>
              <a:buFont typeface="Arial" pitchFamily="34" charset="0"/>
              <a:buChar char="•"/>
              <a:defRPr/>
            </a:lvl2pPr>
            <a:lvl3pPr>
              <a:buClrTx/>
              <a:buFont typeface="Arial" pitchFamily="34" charset="0"/>
              <a:buChar char="•"/>
              <a:defRPr/>
            </a:lvl3pPr>
            <a:lvl4pPr>
              <a:buClrTx/>
              <a:buFont typeface="Arial" pitchFamily="34" charset="0"/>
              <a:buChar char="•"/>
              <a:defRPr/>
            </a:lvl4pPr>
            <a:lvl5pPr>
              <a:buClrTx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77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31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CA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772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49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93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814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04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763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795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BDFB-7167-4D87-B629-427079CB93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226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81BAA-2DD4-48A9-92F0-6E1D718C98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25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478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9CFE-D3E0-4027-A6BA-3CC06B3038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566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166D-0B78-4823-9D83-C2DDA0C4EA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378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3AE1-FA90-4FE4-995E-EF5E8F46E99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98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C88C-A2AE-4B33-8AAA-37D811419C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330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8083-7027-467D-A9B3-B5C623BFA03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964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00740-21DD-41F3-8DF0-CEA70B7340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958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EF3A-11DB-4FB5-B624-EF45CB80BB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991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539E-A133-4F6E-9DAB-DA321403E0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662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7D25-5B96-4E01-AE1A-CD2EC98CF0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930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79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359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47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67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57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fld id="{77BC10F8-8D65-4B2B-8A4E-71AC942BACE6}" type="datetimeFigureOut">
              <a:rPr lang="en-CA" smtClean="0"/>
              <a:t>28/04/2015</a:t>
            </a:fld>
            <a:endParaRPr lang="en-CA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endParaRPr lang="en-CA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fld id="{B43FCAB4-BB49-41C9-A5E3-C996B7871702}" type="slidenum">
              <a:rPr lang="en-CA" smtClean="0"/>
              <a:t>‹#›</a:t>
            </a:fld>
            <a:endParaRPr lang="en-CA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D39260-4F91-4DE6-B1A7-6D8A9031E82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0813"/>
          </a:xfrm>
        </p:spPr>
        <p:txBody>
          <a:bodyPr/>
          <a:lstStyle/>
          <a:p>
            <a:r>
              <a:rPr lang="en-CA" sz="3200" dirty="0"/>
              <a:t>ENSDF: </a:t>
            </a:r>
            <a:r>
              <a:rPr lang="en-CA" sz="3200" dirty="0" smtClean="0"/>
              <a:t>Consistency (or lack thereof) in J</a:t>
            </a:r>
            <a:r>
              <a:rPr lang="el-GR" sz="3200" baseline="30000" dirty="0" smtClean="0"/>
              <a:t>π</a:t>
            </a:r>
            <a:r>
              <a:rPr lang="en-US" sz="3200" dirty="0"/>
              <a:t> </a:t>
            </a:r>
            <a:r>
              <a:rPr lang="en-CA" sz="3200" dirty="0" smtClean="0"/>
              <a:t>assignments</a:t>
            </a:r>
            <a:r>
              <a:rPr lang="en-CA" sz="3200" dirty="0"/>
              <a:t> </a:t>
            </a:r>
            <a:r>
              <a:rPr lang="en-CA" sz="3200" dirty="0" smtClean="0"/>
              <a:t> (including </a:t>
            </a:r>
            <a:r>
              <a:rPr lang="en-CA" sz="3200" dirty="0" err="1" smtClean="0"/>
              <a:t>Multipolarities</a:t>
            </a:r>
            <a:r>
              <a:rPr lang="en-CA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62664" cy="4530725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Balraj</a:t>
            </a:r>
            <a:r>
              <a:rPr lang="en-US" sz="2400" dirty="0" smtClean="0"/>
              <a:t> Singh </a:t>
            </a:r>
          </a:p>
          <a:p>
            <a:pPr marL="0" indent="0" algn="ctr">
              <a:buNone/>
            </a:pPr>
            <a:r>
              <a:rPr lang="en-US" sz="2400" dirty="0" smtClean="0"/>
              <a:t>McMaster University, Canada</a:t>
            </a:r>
          </a:p>
          <a:p>
            <a:pPr marL="0" indent="0" algn="ctr">
              <a:buNone/>
            </a:pPr>
            <a:r>
              <a:rPr lang="en-US" sz="2400" dirty="0" smtClean="0"/>
              <a:t>IAEA-ENSDF Workshop, Vienna</a:t>
            </a:r>
          </a:p>
          <a:p>
            <a:pPr marL="0" indent="0" algn="ctr">
              <a:buNone/>
            </a:pPr>
            <a:r>
              <a:rPr lang="en-US" sz="2400" dirty="0" smtClean="0"/>
              <a:t>April 27-29, 2015</a:t>
            </a:r>
          </a:p>
        </p:txBody>
      </p:sp>
    </p:spTree>
    <p:extLst>
      <p:ext uri="{BB962C8B-B14F-4D97-AF65-F5344CB8AC3E}">
        <p14:creationId xmlns:p14="http://schemas.microsoft.com/office/powerpoint/2010/main" val="217439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J</a:t>
            </a:r>
            <a:r>
              <a:rPr lang="el-GR" sz="3200" baseline="30000" dirty="0" smtClean="0"/>
              <a:t>π</a:t>
            </a:r>
            <a:r>
              <a:rPr lang="en-US" sz="3200" dirty="0" smtClean="0"/>
              <a:t>: current rules: silent for several 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20814"/>
            <a:ext cx="8075240" cy="4888506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2-particle transfer reactions</a:t>
            </a:r>
            <a:r>
              <a:rPr lang="en-US" sz="2200" dirty="0" smtClean="0"/>
              <a:t>: </a:t>
            </a:r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He,p); (p,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He), and perhaps others. </a:t>
            </a:r>
          </a:p>
          <a:p>
            <a:pPr marL="0" indent="0">
              <a:buNone/>
            </a:pPr>
            <a:r>
              <a:rPr lang="en-US" sz="2200" dirty="0" smtClean="0"/>
              <a:t>Note: for (</a:t>
            </a:r>
            <a:r>
              <a:rPr lang="en-US" sz="2200" dirty="0" err="1" smtClean="0"/>
              <a:t>p,t</a:t>
            </a:r>
            <a:r>
              <a:rPr lang="en-US" sz="2200" dirty="0" smtClean="0"/>
              <a:t>); (</a:t>
            </a:r>
            <a:r>
              <a:rPr lang="en-US" sz="2200" dirty="0" err="1" smtClean="0"/>
              <a:t>t,p</a:t>
            </a:r>
            <a:r>
              <a:rPr lang="en-US" sz="2200" dirty="0" smtClean="0"/>
              <a:t>); 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He,n), current rule applies only for strong groups (assumed S=0 state). Many evaluations use it for weak groups as well, where S may be non-zero. </a:t>
            </a:r>
          </a:p>
          <a:p>
            <a:pPr marL="0" indent="0">
              <a:buNone/>
            </a:pPr>
            <a:r>
              <a:rPr lang="en-US" sz="2200" b="1" dirty="0" smtClean="0"/>
              <a:t>Charge-exchange reactions</a:t>
            </a:r>
            <a:r>
              <a:rPr lang="en-US" sz="2200" dirty="0" smtClean="0"/>
              <a:t>: </a:t>
            </a:r>
            <a:r>
              <a:rPr lang="en-US" sz="2200" dirty="0"/>
              <a:t>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He,t); (t,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He); (</a:t>
            </a:r>
            <a:r>
              <a:rPr lang="en-US" sz="2200" dirty="0" err="1" smtClean="0"/>
              <a:t>p,n</a:t>
            </a:r>
            <a:r>
              <a:rPr lang="en-US" sz="2200" dirty="0" smtClean="0"/>
              <a:t>), etc. </a:t>
            </a:r>
          </a:p>
          <a:p>
            <a:pPr marL="0" indent="0">
              <a:buNone/>
            </a:pPr>
            <a:r>
              <a:rPr lang="en-US" sz="2200" b="1" dirty="0" smtClean="0"/>
              <a:t>Inelastic scattering experiments</a:t>
            </a:r>
            <a:r>
              <a:rPr lang="en-US" sz="2200" dirty="0" smtClean="0"/>
              <a:t>: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p,p</a:t>
            </a:r>
            <a:r>
              <a:rPr lang="en-US" sz="2200" dirty="0" smtClean="0"/>
              <a:t>’);  (</a:t>
            </a:r>
            <a:r>
              <a:rPr lang="en-US" sz="2200" dirty="0" err="1" smtClean="0"/>
              <a:t>d,d</a:t>
            </a:r>
            <a:r>
              <a:rPr lang="en-US" sz="2200" dirty="0" smtClean="0"/>
              <a:t>’);  (</a:t>
            </a:r>
            <a:r>
              <a:rPr lang="en-US" sz="2200" dirty="0" err="1" smtClean="0"/>
              <a:t>n,n</a:t>
            </a:r>
            <a:r>
              <a:rPr lang="en-US" sz="2200" dirty="0" smtClean="0"/>
              <a:t>’); 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He’), and perhaps other inelastic scattering experiments (in current rules only (</a:t>
            </a:r>
            <a:r>
              <a:rPr lang="en-US" sz="2200" dirty="0" err="1" smtClean="0"/>
              <a:t>e,e</a:t>
            </a:r>
            <a:r>
              <a:rPr lang="en-US" sz="2200" dirty="0" smtClean="0"/>
              <a:t>’) and (</a:t>
            </a:r>
            <a:r>
              <a:rPr lang="el-GR" sz="2200" dirty="0" smtClean="0"/>
              <a:t>α</a:t>
            </a:r>
            <a:r>
              <a:rPr lang="en-US" sz="2200" dirty="0" smtClean="0"/>
              <a:t>,</a:t>
            </a:r>
            <a:r>
              <a:rPr lang="el-GR" sz="2200" dirty="0"/>
              <a:t> α</a:t>
            </a:r>
            <a:r>
              <a:rPr lang="en-US" sz="2200" dirty="0" smtClean="0"/>
              <a:t>’) are listed). Many evaluations use L values from (</a:t>
            </a:r>
            <a:r>
              <a:rPr lang="en-US" sz="2200" dirty="0" err="1" smtClean="0"/>
              <a:t>p,p</a:t>
            </a:r>
            <a:r>
              <a:rPr lang="en-US" sz="2200" dirty="0" smtClean="0"/>
              <a:t>’), (</a:t>
            </a:r>
            <a:r>
              <a:rPr lang="en-US" sz="2200" dirty="0" err="1" smtClean="0"/>
              <a:t>d,d</a:t>
            </a:r>
            <a:r>
              <a:rPr lang="en-US" sz="2200" dirty="0" smtClean="0"/>
              <a:t>’), etc. as strong arguments, even at high excitation energies where S can be nonzero.</a:t>
            </a:r>
          </a:p>
          <a:p>
            <a:pPr marL="0" indent="0">
              <a:buNone/>
            </a:pPr>
            <a:r>
              <a:rPr lang="en-US" sz="2200" b="1" dirty="0" smtClean="0"/>
              <a:t>NRF (</a:t>
            </a:r>
            <a:r>
              <a:rPr lang="el-GR" sz="2200" b="1" dirty="0" smtClean="0">
                <a:latin typeface="+mj-lt"/>
              </a:rPr>
              <a:t>γ</a:t>
            </a:r>
            <a:r>
              <a:rPr lang="en-US" sz="2200" b="1" dirty="0" smtClean="0">
                <a:latin typeface="+mj-lt"/>
              </a:rPr>
              <a:t>,</a:t>
            </a:r>
            <a:r>
              <a:rPr lang="el-GR" sz="2200" b="1" dirty="0" smtClean="0">
                <a:latin typeface="+mj-lt"/>
              </a:rPr>
              <a:t>γ</a:t>
            </a:r>
            <a:r>
              <a:rPr lang="en-US" sz="2200" b="1" dirty="0" smtClean="0"/>
              <a:t>’) experiments</a:t>
            </a:r>
            <a:r>
              <a:rPr lang="en-US" sz="2200" dirty="0"/>
              <a:t>:</a:t>
            </a:r>
            <a:r>
              <a:rPr lang="en-US" sz="2200" dirty="0" smtClean="0"/>
              <a:t> </a:t>
            </a:r>
            <a:r>
              <a:rPr lang="en-US" sz="2200" dirty="0"/>
              <a:t>d</a:t>
            </a:r>
            <a:r>
              <a:rPr lang="en-US" sz="2200" dirty="0" smtClean="0"/>
              <a:t>ominant dipole transitions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621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assignments: mirror nuclides</a:t>
            </a:r>
            <a:br>
              <a:rPr lang="en-US" sz="2800" dirty="0" smtClean="0"/>
            </a:br>
            <a:r>
              <a:rPr lang="en-US" sz="2800" dirty="0" smtClean="0"/>
              <a:t>D. Doherty et al., PRL 108, 262502 (2012)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7772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/>
              <a:t>assignments: </a:t>
            </a:r>
            <a:r>
              <a:rPr lang="en-US" sz="2800" dirty="0" smtClean="0"/>
              <a:t>R-matrix analysis: </a:t>
            </a:r>
            <a:br>
              <a:rPr lang="en-US" sz="2800" dirty="0" smtClean="0"/>
            </a:br>
            <a:r>
              <a:rPr lang="en-US" sz="2800" dirty="0" smtClean="0"/>
              <a:t>J. Chen et al.,</a:t>
            </a:r>
            <a:r>
              <a:rPr lang="en-US" sz="2800" dirty="0"/>
              <a:t> </a:t>
            </a:r>
            <a:r>
              <a:rPr lang="en-US" sz="2800" dirty="0" smtClean="0"/>
              <a:t>PRC 85, 015805 (2012)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188" y="1772816"/>
            <a:ext cx="8425308" cy="453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0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  J</a:t>
            </a:r>
            <a:r>
              <a:rPr lang="el-GR" sz="3200" baseline="30000" dirty="0" smtClean="0"/>
              <a:t>π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: new rules?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4305672" cy="4530725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Statistical analysis of gamma transitions in complex level schemes, such as in (n,</a:t>
            </a:r>
            <a:r>
              <a:rPr lang="el-GR" sz="2200" dirty="0" smtClean="0">
                <a:latin typeface="+mj-lt"/>
              </a:rPr>
              <a:t>γ</a:t>
            </a:r>
            <a:r>
              <a:rPr lang="en-US" sz="2200" dirty="0" smtClean="0"/>
              <a:t>): </a:t>
            </a:r>
          </a:p>
          <a:p>
            <a:pPr marL="0" indent="0">
              <a:buNone/>
            </a:pPr>
            <a:r>
              <a:rPr lang="en-US" sz="2200" dirty="0" smtClean="0"/>
              <a:t>DICEBOX computer code.</a:t>
            </a:r>
          </a:p>
          <a:p>
            <a:pPr marL="0" indent="0">
              <a:buNone/>
            </a:pPr>
            <a:r>
              <a:rPr lang="en-US" sz="2200" dirty="0" smtClean="0"/>
              <a:t>Example: 2013Fi01.: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PRC 87, 024605 (2013)</a:t>
            </a:r>
          </a:p>
          <a:p>
            <a:pPr marL="0" indent="0">
              <a:buNone/>
            </a:pPr>
            <a:r>
              <a:rPr lang="en-US" sz="2200" dirty="0" smtClean="0"/>
              <a:t>E1: Standard </a:t>
            </a:r>
            <a:r>
              <a:rPr lang="en-US" sz="2200" dirty="0" err="1" smtClean="0"/>
              <a:t>Lorentzian</a:t>
            </a:r>
            <a:r>
              <a:rPr lang="en-US" sz="2200" dirty="0" smtClean="0"/>
              <a:t> model</a:t>
            </a:r>
          </a:p>
          <a:p>
            <a:pPr marL="0" indent="0">
              <a:buNone/>
            </a:pPr>
            <a:r>
              <a:rPr lang="en-US" sz="2200" dirty="0" smtClean="0"/>
              <a:t>M1: Single-particle model</a:t>
            </a:r>
          </a:p>
          <a:p>
            <a:pPr marL="0" indent="0">
              <a:lnSpc>
                <a:spcPts val="1900"/>
              </a:lnSpc>
              <a:buNone/>
            </a:pPr>
            <a:r>
              <a:rPr lang="en-US" sz="2200" dirty="0" smtClean="0"/>
              <a:t>Level density: Back-shifted Fermi </a:t>
            </a:r>
          </a:p>
          <a:p>
            <a:pPr marL="0" indent="0">
              <a:lnSpc>
                <a:spcPts val="19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gas model</a:t>
            </a:r>
            <a:endParaRPr lang="en-US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64088" y="1600200"/>
            <a:ext cx="3417125" cy="454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07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J</a:t>
            </a:r>
            <a:r>
              <a:rPr lang="el-GR" sz="3200" baseline="30000" dirty="0"/>
              <a:t>π</a:t>
            </a:r>
            <a:r>
              <a:rPr lang="en-US" sz="3200" baseline="30000" dirty="0"/>
              <a:t> </a:t>
            </a:r>
            <a:r>
              <a:rPr lang="en-US" sz="3200" dirty="0"/>
              <a:t>: </a:t>
            </a:r>
            <a:r>
              <a:rPr lang="en-US" sz="3200" dirty="0" smtClean="0"/>
              <a:t>from B(M1)(</a:t>
            </a:r>
            <a:r>
              <a:rPr lang="en-US" sz="3200" i="1" dirty="0" smtClean="0"/>
              <a:t>↓</a:t>
            </a:r>
            <a:r>
              <a:rPr lang="en-US" sz="3200" dirty="0" smtClean="0"/>
              <a:t>) and B(M1)(</a:t>
            </a:r>
            <a:r>
              <a:rPr lang="en-US" sz="3200" dirty="0"/>
              <a:t>↑</a:t>
            </a:r>
            <a:r>
              <a:rPr lang="en-US" sz="3200" dirty="0" smtClean="0"/>
              <a:t>): new rule?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424936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200" b="1" baseline="30000" dirty="0" smtClean="0"/>
              <a:t>87</a:t>
            </a:r>
            <a:r>
              <a:rPr lang="en-US" sz="2200" b="1" dirty="0" smtClean="0"/>
              <a:t>Rb</a:t>
            </a:r>
            <a:r>
              <a:rPr lang="en-US" sz="2200" dirty="0" smtClean="0"/>
              <a:t>: 845-keV level: 1/2-,3/2- (from L=1) in current ENSDF;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845 gamma to 3/2- </a:t>
            </a:r>
            <a:r>
              <a:rPr lang="en-US" sz="2200" dirty="0" err="1" smtClean="0"/>
              <a:t>g.s</a:t>
            </a:r>
            <a:r>
              <a:rPr lang="en-US" sz="2200" dirty="0" smtClean="0"/>
              <a:t>. 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excited state in </a:t>
            </a:r>
            <a:r>
              <a:rPr lang="en-US" sz="2200" baseline="30000" dirty="0" smtClean="0"/>
              <a:t>87</a:t>
            </a:r>
            <a:r>
              <a:rPr lang="en-US" sz="2200" dirty="0" smtClean="0"/>
              <a:t>Rb.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2013ST05: PRC 87, 037302 (2013): deduced B(M1)(↓) from lifetime measurement of 845-keV level.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This value compared with B(M1)(</a:t>
            </a:r>
            <a:r>
              <a:rPr lang="en-US" sz="2200" dirty="0"/>
              <a:t>↑</a:t>
            </a:r>
            <a:r>
              <a:rPr lang="en-US" sz="2200" dirty="0" smtClean="0"/>
              <a:t>) from NRF experiment.</a:t>
            </a:r>
          </a:p>
          <a:p>
            <a:pPr marL="0" indent="0">
              <a:buNone/>
            </a:pPr>
            <a:r>
              <a:rPr lang="en-US" sz="2200" dirty="0" smtClean="0"/>
              <a:t>Using </a:t>
            </a:r>
            <a:r>
              <a:rPr lang="en-US" sz="2200" i="1" dirty="0" smtClean="0"/>
              <a:t>B(M1)(↓)=[(2J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+1)/(2J</a:t>
            </a:r>
            <a:r>
              <a:rPr lang="en-US" sz="2200" i="1" baseline="-25000" dirty="0" smtClean="0"/>
              <a:t>f</a:t>
            </a:r>
            <a:r>
              <a:rPr lang="en-US" sz="2200" i="1" dirty="0" smtClean="0"/>
              <a:t>+1)]B(M1)(</a:t>
            </a:r>
            <a:r>
              <a:rPr lang="en-US" sz="2200" dirty="0"/>
              <a:t>↑</a:t>
            </a:r>
            <a:r>
              <a:rPr lang="en-US" sz="2200" i="1" dirty="0" smtClean="0"/>
              <a:t>), </a:t>
            </a:r>
          </a:p>
          <a:p>
            <a:pPr marL="0" indent="0">
              <a:buNone/>
            </a:pPr>
            <a:r>
              <a:rPr lang="en-US" sz="2200" dirty="0" smtClean="0"/>
              <a:t>Authors deduced </a:t>
            </a:r>
            <a:r>
              <a:rPr lang="en-US" sz="2200" dirty="0" err="1" smtClean="0"/>
              <a:t>J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=1/2- for 845-keV level; rejected 3/2-.</a:t>
            </a:r>
          </a:p>
          <a:p>
            <a:pPr marL="0" indent="0">
              <a:buNone/>
            </a:pPr>
            <a:r>
              <a:rPr lang="en-US" sz="2200" dirty="0" smtClean="0"/>
              <a:t>Authors of above paper state:</a:t>
            </a:r>
            <a:r>
              <a:rPr lang="en-US" dirty="0" smtClean="0"/>
              <a:t> “</a:t>
            </a:r>
            <a:r>
              <a:rPr lang="en-US" sz="2000" i="1" dirty="0" smtClean="0"/>
              <a:t>To </a:t>
            </a:r>
            <a:r>
              <a:rPr lang="en-US" sz="2000" i="1" dirty="0"/>
              <a:t>our knowledge, this is the first time that </a:t>
            </a:r>
            <a:r>
              <a:rPr lang="en-US" sz="2000" i="1" dirty="0" smtClean="0"/>
              <a:t>the spin </a:t>
            </a:r>
            <a:r>
              <a:rPr lang="en-US" sz="2000" i="1" dirty="0"/>
              <a:t>of an excited nuclear state was determined by </a:t>
            </a:r>
            <a:r>
              <a:rPr lang="en-US" sz="2000" i="1" dirty="0" smtClean="0"/>
              <a:t>measuring the </a:t>
            </a:r>
            <a:r>
              <a:rPr lang="en-US" sz="2000" i="1" dirty="0"/>
              <a:t>reduced transition strength for both its excitation </a:t>
            </a:r>
            <a:r>
              <a:rPr lang="en-US" sz="2000" i="1" dirty="0" smtClean="0"/>
              <a:t>and </a:t>
            </a:r>
            <a:r>
              <a:rPr lang="en-US" sz="2000" i="1" dirty="0" err="1" smtClean="0"/>
              <a:t>deexcitation</a:t>
            </a:r>
            <a:r>
              <a:rPr lang="en-US" sz="2000" i="1" dirty="0" smtClean="0"/>
              <a:t>”.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9538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aseline="30000" dirty="0" smtClean="0"/>
              <a:t>87</a:t>
            </a:r>
            <a:r>
              <a:rPr lang="en-US" sz="2800" dirty="0" smtClean="0"/>
              <a:t>Rb: J</a:t>
            </a:r>
            <a:r>
              <a:rPr lang="el-GR" sz="2800" baseline="30000" dirty="0" smtClean="0"/>
              <a:t>π</a:t>
            </a:r>
            <a:r>
              <a:rPr lang="en-US" sz="2800" dirty="0" smtClean="0"/>
              <a:t> of 845-keV level: PRC 87, 037302 (2013)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700808"/>
            <a:ext cx="72008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65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J</a:t>
            </a:r>
            <a:r>
              <a:rPr lang="el-GR" sz="3200" baseline="30000" dirty="0" smtClean="0"/>
              <a:t>π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rules: any other from new physics or ideas?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share with us during the workshop or in the next few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98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 smtClean="0"/>
              <a:t>assignments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Even-even nuclei: </a:t>
            </a:r>
          </a:p>
          <a:p>
            <a:pPr marL="0" indent="0">
              <a:buNone/>
            </a:pPr>
            <a:r>
              <a:rPr lang="en-US" sz="2400" dirty="0"/>
              <a:t>F</a:t>
            </a:r>
            <a:r>
              <a:rPr lang="en-US" sz="2400" dirty="0" smtClean="0"/>
              <a:t>irst excited state populated in </a:t>
            </a:r>
            <a:r>
              <a:rPr lang="en-US" sz="2400" dirty="0" err="1" smtClean="0"/>
              <a:t>Coul</a:t>
            </a:r>
            <a:r>
              <a:rPr lang="en-US" sz="2400" dirty="0" smtClean="0"/>
              <a:t>. Ex.: </a:t>
            </a:r>
          </a:p>
          <a:p>
            <a:pPr marL="0" indent="0">
              <a:buNone/>
            </a:pPr>
            <a:r>
              <a:rPr lang="en-US" sz="2400" dirty="0" smtClean="0"/>
              <a:t>JPI=2+, MULT=E2 should be a strong argument.</a:t>
            </a:r>
          </a:p>
          <a:p>
            <a:pPr marL="0" indent="0">
              <a:buNone/>
            </a:pPr>
            <a:r>
              <a:rPr lang="en-US" sz="2400" dirty="0" smtClean="0"/>
              <a:t>(Only exception seems to be 3- in </a:t>
            </a:r>
            <a:r>
              <a:rPr lang="en-US" sz="2400" baseline="30000" dirty="0" smtClean="0"/>
              <a:t>208</a:t>
            </a:r>
            <a:r>
              <a:rPr lang="en-US" sz="2400" dirty="0" smtClean="0"/>
              <a:t>Pb)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First 2+ in e-e nuclei:</a:t>
            </a:r>
          </a:p>
          <a:p>
            <a:pPr marL="0" indent="0">
              <a:buNone/>
            </a:pPr>
            <a:r>
              <a:rPr lang="en-US" sz="2400" dirty="0" smtClean="0"/>
              <a:t>“L(</a:t>
            </a:r>
            <a:r>
              <a:rPr lang="en-US" sz="2400" dirty="0" err="1" smtClean="0"/>
              <a:t>d,d</a:t>
            </a:r>
            <a:r>
              <a:rPr lang="en-US" sz="2400" dirty="0" smtClean="0"/>
              <a:t>’)=2” argument instead of “E2 gamma to 0+”;</a:t>
            </a:r>
          </a:p>
          <a:p>
            <a:pPr marL="0" indent="0">
              <a:buNone/>
            </a:pPr>
            <a:r>
              <a:rPr lang="en-US" sz="2400" dirty="0" smtClean="0"/>
              <a:t>Latter is preferred argument.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5426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 smtClean="0"/>
              <a:t>assignments: from gamma decays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When no MULT or level lifetime information is available,</a:t>
            </a:r>
          </a:p>
          <a:p>
            <a:pPr marL="0" indent="0">
              <a:buNone/>
            </a:pPr>
            <a:r>
              <a:rPr lang="en-US" sz="2400" dirty="0"/>
              <a:t>d</a:t>
            </a:r>
            <a:r>
              <a:rPr lang="en-US" sz="2400" dirty="0" smtClean="0"/>
              <a:t>aughter level JPI known;  </a:t>
            </a:r>
          </a:p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n general MULT is assumed as E1, M1 or E2.</a:t>
            </a:r>
          </a:p>
          <a:p>
            <a:pPr marL="0" indent="0">
              <a:buNone/>
            </a:pPr>
            <a:r>
              <a:rPr lang="en-US" sz="2400" dirty="0" smtClean="0"/>
              <a:t>Questions: is it a strong argument or weak? For high-energy gamma rays, should one consider E3, M2, etc.</a:t>
            </a:r>
          </a:p>
          <a:p>
            <a:pPr marL="0" indent="0">
              <a:buNone/>
            </a:pPr>
            <a:r>
              <a:rPr lang="en-US" sz="2400" dirty="0" smtClean="0"/>
              <a:t>Examples: </a:t>
            </a:r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i="1" dirty="0" smtClean="0"/>
              <a:t>gamma to 0+” . </a:t>
            </a:r>
            <a:r>
              <a:rPr lang="en-US" sz="2400" dirty="0" smtClean="0"/>
              <a:t>Should the assigned JPI=1,2+ or (1,2+)</a:t>
            </a:r>
          </a:p>
          <a:p>
            <a:pPr marL="0" indent="0">
              <a:buNone/>
            </a:pPr>
            <a:r>
              <a:rPr lang="en-US" sz="2400" dirty="0" smtClean="0"/>
              <a:t> “</a:t>
            </a:r>
            <a:r>
              <a:rPr lang="en-US" sz="2400" i="1" dirty="0" smtClean="0"/>
              <a:t>gammas to 3/2+ and 7/2-</a:t>
            </a:r>
            <a:r>
              <a:rPr lang="en-US" sz="2400" dirty="0" smtClean="0"/>
              <a:t>”. </a:t>
            </a:r>
          </a:p>
          <a:p>
            <a:pPr marL="0" indent="0">
              <a:buNone/>
            </a:pPr>
            <a:r>
              <a:rPr lang="en-US" sz="2400" dirty="0" smtClean="0"/>
              <a:t>Should assigned JPI=(3/2-,5/2,7/2+) or 3/2-,5/2,7/2+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5115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/>
              <a:t>assignments: from </a:t>
            </a:r>
            <a:r>
              <a:rPr lang="en-US" sz="2800" dirty="0" smtClean="0"/>
              <a:t>log </a:t>
            </a:r>
            <a:r>
              <a:rPr lang="en-US" sz="2800" i="1" dirty="0" err="1" smtClean="0"/>
              <a:t>ft</a:t>
            </a:r>
            <a:r>
              <a:rPr lang="en-US" sz="2800" dirty="0" smtClean="0"/>
              <a:t> values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Many evaluations use log </a:t>
            </a:r>
            <a:r>
              <a:rPr lang="en-US" sz="2400" i="1" dirty="0" err="1" smtClean="0"/>
              <a:t>ft</a:t>
            </a:r>
            <a:r>
              <a:rPr lang="en-US" sz="2400" dirty="0" smtClean="0"/>
              <a:t> arguments when decay schemes seem obviously incomplete. For high Q values, always consider the so-called “pandemonium effect”. </a:t>
            </a:r>
          </a:p>
          <a:p>
            <a:pPr marL="0" indent="0">
              <a:buNone/>
            </a:pPr>
            <a:r>
              <a:rPr lang="en-US" sz="2400" dirty="0" smtClean="0"/>
              <a:t>Sometimes the authors will say “apparent beta feedings”, consequently “apparent log </a:t>
            </a:r>
            <a:r>
              <a:rPr lang="en-US" sz="2400" i="1" dirty="0" err="1" smtClean="0"/>
              <a:t>ft</a:t>
            </a:r>
            <a:r>
              <a:rPr lang="en-US" sz="2400" dirty="0" smtClean="0"/>
              <a:t> values”. In such cases, log </a:t>
            </a:r>
            <a:r>
              <a:rPr lang="en-US" sz="2400" i="1" dirty="0" err="1" smtClean="0"/>
              <a:t>ft</a:t>
            </a:r>
            <a:r>
              <a:rPr lang="en-US" sz="2400" dirty="0" smtClean="0"/>
              <a:t> values should not be used to assign JPI values. </a:t>
            </a:r>
          </a:p>
          <a:p>
            <a:pPr marL="0" indent="0">
              <a:buNone/>
            </a:pPr>
            <a:r>
              <a:rPr lang="en-US" sz="2400" dirty="0" smtClean="0"/>
              <a:t>Check if TAGS spectra are available to give some indication of beta feedings distributed over the Q value range</a:t>
            </a:r>
            <a:r>
              <a:rPr lang="en-US" sz="2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746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Nomenclature of </a:t>
            </a:r>
            <a:r>
              <a:rPr lang="en-US" sz="2800" dirty="0"/>
              <a:t>J</a:t>
            </a:r>
            <a:r>
              <a:rPr lang="el-GR" sz="2800" b="1" baseline="30000" dirty="0"/>
              <a:t>π</a:t>
            </a:r>
            <a:r>
              <a:rPr lang="en-US" sz="2800" dirty="0"/>
              <a:t> </a:t>
            </a:r>
            <a:r>
              <a:rPr lang="en-US" sz="2800" dirty="0" smtClean="0"/>
              <a:t> in data record in ENSDF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J</a:t>
            </a:r>
            <a:r>
              <a:rPr lang="el-GR" sz="2400" b="1" baseline="30000" dirty="0" smtClean="0"/>
              <a:t>π </a:t>
            </a:r>
            <a:r>
              <a:rPr lang="en-US" sz="2200" dirty="0" smtClean="0"/>
              <a:t>= 2+</a:t>
            </a:r>
          </a:p>
          <a:p>
            <a:pPr marL="0" indent="0">
              <a:buNone/>
            </a:pPr>
            <a:r>
              <a:rPr lang="en-US" sz="2200" dirty="0" smtClean="0"/>
              <a:t>        2(+)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(</a:t>
            </a:r>
            <a:r>
              <a:rPr lang="en-US" sz="2200" dirty="0"/>
              <a:t>2</a:t>
            </a:r>
            <a:r>
              <a:rPr lang="en-US" sz="2200" dirty="0" smtClean="0"/>
              <a:t>)+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(</a:t>
            </a:r>
            <a:r>
              <a:rPr lang="en-US" sz="2200" dirty="0"/>
              <a:t>2</a:t>
            </a:r>
            <a:r>
              <a:rPr lang="en-US" sz="2200" dirty="0" smtClean="0"/>
              <a:t>+)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(2)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+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(+)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[2+]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J1 AP 10;  J2 AP 11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NOT 3  </a:t>
            </a:r>
          </a:p>
          <a:p>
            <a:pPr marL="0" indent="0">
              <a:buNone/>
            </a:pPr>
            <a:r>
              <a:rPr lang="en-US" sz="2200" dirty="0" smtClean="0"/>
              <a:t>      NATURAL,  UNNATURAL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J</a:t>
            </a:r>
            <a:r>
              <a:rPr lang="el-GR" sz="2400" b="1" baseline="30000" dirty="0"/>
              <a:t>π </a:t>
            </a:r>
            <a:r>
              <a:rPr lang="en-US" sz="2200" dirty="0"/>
              <a:t>= </a:t>
            </a:r>
            <a:r>
              <a:rPr lang="en-US" sz="2200" dirty="0" smtClean="0"/>
              <a:t>3/2+,5/2+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3/2,5/2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(3/2,5/2)+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3/2(+),5/2(+)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3/2+&amp;5/2+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(3/2+,5/2+)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3/2+(5/2+)</a:t>
            </a:r>
          </a:p>
          <a:p>
            <a:pPr marL="0" indent="0">
              <a:buNone/>
            </a:pPr>
            <a:r>
              <a:rPr lang="en-US" sz="2200" dirty="0" smtClean="0"/>
              <a:t>----------------------------------------</a:t>
            </a:r>
          </a:p>
          <a:p>
            <a:pPr marL="0" indent="0">
              <a:buNone/>
            </a:pPr>
            <a:r>
              <a:rPr lang="en-US" sz="2200" dirty="0"/>
              <a:t>J</a:t>
            </a:r>
            <a:r>
              <a:rPr lang="el-GR" sz="2200" b="1" baseline="30000" dirty="0"/>
              <a:t>π </a:t>
            </a:r>
            <a:r>
              <a:rPr lang="en-US" sz="2200" dirty="0" smtClean="0"/>
              <a:t>=3/2+ to 9/2+ or (3/2+:9/2+)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(3/2:9/2)+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≤7/2;   ≥7/2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5528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/>
              <a:t>assignments: from log </a:t>
            </a:r>
            <a:r>
              <a:rPr lang="en-US" sz="2800" i="1" dirty="0" err="1"/>
              <a:t>ft</a:t>
            </a:r>
            <a:r>
              <a:rPr lang="en-US" sz="2800" dirty="0"/>
              <a:t>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Example: </a:t>
            </a:r>
            <a:r>
              <a:rPr lang="en-US" sz="2200" b="1" baseline="30000" dirty="0"/>
              <a:t>150</a:t>
            </a:r>
            <a:r>
              <a:rPr lang="en-US" sz="2200" b="1" dirty="0"/>
              <a:t>Ho to </a:t>
            </a:r>
            <a:r>
              <a:rPr lang="en-US" sz="2200" b="1" baseline="30000" dirty="0"/>
              <a:t>150</a:t>
            </a:r>
            <a:r>
              <a:rPr lang="en-US" sz="2200" b="1" dirty="0"/>
              <a:t>Dy EC </a:t>
            </a:r>
            <a:r>
              <a:rPr lang="en-US" sz="2200" dirty="0" smtClean="0"/>
              <a:t>Q(EC)=7364 </a:t>
            </a:r>
            <a:r>
              <a:rPr lang="en-US" sz="2200" dirty="0" err="1"/>
              <a:t>keV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A. </a:t>
            </a:r>
            <a:r>
              <a:rPr lang="en-US" sz="2200" dirty="0" err="1" smtClean="0"/>
              <a:t>Algora</a:t>
            </a:r>
            <a:r>
              <a:rPr lang="en-US" sz="2200" dirty="0" smtClean="0"/>
              <a:t> </a:t>
            </a:r>
            <a:r>
              <a:rPr lang="en-US" sz="2200" dirty="0"/>
              <a:t>et al.,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PRC </a:t>
            </a:r>
            <a:r>
              <a:rPr lang="en-US" sz="2200" dirty="0"/>
              <a:t>68, 034301 (2003):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295 </a:t>
            </a:r>
            <a:r>
              <a:rPr lang="en-US" sz="2200" dirty="0"/>
              <a:t>levels up to </a:t>
            </a:r>
            <a:r>
              <a:rPr lang="en-US" sz="2200" dirty="0" smtClean="0"/>
              <a:t>5.9 </a:t>
            </a:r>
            <a:r>
              <a:rPr lang="en-US" sz="2200" dirty="0"/>
              <a:t>M</a:t>
            </a:r>
            <a:r>
              <a:rPr lang="en-US" sz="2200" dirty="0" smtClean="0"/>
              <a:t>eV;</a:t>
            </a:r>
          </a:p>
          <a:p>
            <a:pPr marL="0" indent="0">
              <a:buNone/>
            </a:pPr>
            <a:r>
              <a:rPr lang="en-US" sz="2200" dirty="0" smtClean="0"/>
              <a:t>1064 </a:t>
            </a:r>
            <a:r>
              <a:rPr lang="en-US" sz="2200" dirty="0"/>
              <a:t>gamma rays.</a:t>
            </a:r>
          </a:p>
          <a:p>
            <a:pPr marL="0" indent="0">
              <a:buNone/>
            </a:pPr>
            <a:r>
              <a:rPr lang="en-US" sz="2200" dirty="0" smtClean="0"/>
              <a:t>Comparison with TAS spectrum shows only 46% of the decay detected through discrete gamma transitions.</a:t>
            </a:r>
          </a:p>
          <a:p>
            <a:pPr marL="0" indent="0">
              <a:buNone/>
            </a:pPr>
            <a:r>
              <a:rPr lang="en-US" sz="2200" dirty="0" smtClean="0"/>
              <a:t>All deduced beta feedings from gamma-ray data are apparent.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772816"/>
            <a:ext cx="431209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56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 smtClean="0"/>
              <a:t>and MULT assignments in high-spin data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PANDORA’S BOX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Authors’ presentation of data and JPI (</a:t>
            </a:r>
            <a:r>
              <a:rPr lang="en-US" sz="2400" dirty="0" err="1" smtClean="0"/>
              <a:t>mult</a:t>
            </a:r>
            <a:r>
              <a:rPr lang="en-US" sz="2400" dirty="0" smtClean="0"/>
              <a:t>) assignments appear in many different forms. </a:t>
            </a:r>
          </a:p>
          <a:p>
            <a:pPr marL="0" indent="0">
              <a:buNone/>
            </a:pPr>
            <a:r>
              <a:rPr lang="en-US" sz="2400" dirty="0" smtClean="0"/>
              <a:t>That I think reflects the way these assignments appear in ENSDF, without much consideration for JPI rules in NDS.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 most measurements with large arrays: </a:t>
            </a:r>
          </a:p>
          <a:p>
            <a:pPr marL="0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ood multi-fold </a:t>
            </a:r>
            <a:r>
              <a:rPr lang="el-GR" sz="2400" dirty="0" smtClean="0">
                <a:latin typeface="+mj-lt"/>
              </a:rPr>
              <a:t>γγ</a:t>
            </a:r>
            <a:r>
              <a:rPr lang="en-US" sz="2400" dirty="0" smtClean="0"/>
              <a:t>-coin or (particle)</a:t>
            </a:r>
            <a:r>
              <a:rPr lang="el-GR" sz="2400" dirty="0" smtClean="0">
                <a:latin typeface="+mj-lt"/>
              </a:rPr>
              <a:t>γγ</a:t>
            </a:r>
            <a:r>
              <a:rPr lang="en-US" sz="2400" dirty="0"/>
              <a:t>-coin </a:t>
            </a:r>
            <a:r>
              <a:rPr lang="en-US" sz="2400" dirty="0" smtClean="0"/>
              <a:t>data</a:t>
            </a:r>
          </a:p>
          <a:p>
            <a:pPr marL="0" indent="0">
              <a:buNone/>
            </a:pPr>
            <a:r>
              <a:rPr lang="el-GR" sz="2400" dirty="0" smtClean="0">
                <a:latin typeface="+mj-lt"/>
              </a:rPr>
              <a:t>γ</a:t>
            </a:r>
            <a:r>
              <a:rPr lang="en-US" sz="2400" dirty="0" smtClean="0">
                <a:latin typeface="+mj-lt"/>
              </a:rPr>
              <a:t>(</a:t>
            </a:r>
            <a:r>
              <a:rPr lang="el-GR" sz="2400" dirty="0">
                <a:latin typeface="+mj-lt"/>
              </a:rPr>
              <a:t>θ</a:t>
            </a:r>
            <a:r>
              <a:rPr lang="en-US" sz="2400" dirty="0" smtClean="0">
                <a:latin typeface="+mj-lt"/>
              </a:rPr>
              <a:t>), </a:t>
            </a:r>
            <a:r>
              <a:rPr lang="el-GR" sz="2400" dirty="0" smtClean="0">
                <a:latin typeface="+mj-lt"/>
              </a:rPr>
              <a:t>γγ</a:t>
            </a:r>
            <a:r>
              <a:rPr lang="en-US" sz="2400" dirty="0" smtClean="0">
                <a:latin typeface="+mj-lt"/>
              </a:rPr>
              <a:t>(</a:t>
            </a:r>
            <a:r>
              <a:rPr lang="el-GR" sz="2400" dirty="0" smtClean="0">
                <a:latin typeface="+mj-lt"/>
              </a:rPr>
              <a:t>θ</a:t>
            </a:r>
            <a:r>
              <a:rPr lang="en-US" sz="2400" dirty="0" smtClean="0">
                <a:latin typeface="+mj-lt"/>
              </a:rPr>
              <a:t>)(</a:t>
            </a:r>
            <a:r>
              <a:rPr lang="en-US" sz="2400" dirty="0" smtClean="0"/>
              <a:t>DCO) data; </a:t>
            </a:r>
          </a:p>
          <a:p>
            <a:pPr marL="0" indent="0">
              <a:buNone/>
            </a:pPr>
            <a:r>
              <a:rPr lang="en-US" sz="2400" dirty="0" smtClean="0"/>
              <a:t>Lifetime data</a:t>
            </a:r>
          </a:p>
          <a:p>
            <a:pPr marL="0" indent="0">
              <a:buNone/>
            </a:pPr>
            <a:r>
              <a:rPr lang="en-US" sz="2400" dirty="0" smtClean="0"/>
              <a:t>Rare polarization and conversion data</a:t>
            </a:r>
          </a:p>
          <a:p>
            <a:pPr marL="0" indent="0">
              <a:buNone/>
            </a:pPr>
            <a:r>
              <a:rPr lang="en-US" sz="2400" dirty="0"/>
              <a:t>M</a:t>
            </a:r>
            <a:r>
              <a:rPr lang="en-US" sz="2400" dirty="0" smtClean="0"/>
              <a:t>odel calculations for band structures considered reliable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36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/>
              <a:t>and MULT assignments in high-spin </a:t>
            </a:r>
            <a:r>
              <a:rPr lang="en-US" sz="2800" dirty="0" smtClean="0"/>
              <a:t>data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20814"/>
            <a:ext cx="8075240" cy="488850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Emphasis seems to be on finding Band structures, sequences, or other structure features, rather than on precise determination of energies, intensities, </a:t>
            </a:r>
            <a:r>
              <a:rPr lang="en-US" sz="2400" dirty="0" err="1" smtClean="0"/>
              <a:t>mult</a:t>
            </a:r>
            <a:r>
              <a:rPr lang="en-US" sz="2400" dirty="0" smtClean="0"/>
              <a:t>, etc.</a:t>
            </a:r>
          </a:p>
          <a:p>
            <a:pPr marL="0" indent="0">
              <a:buNone/>
            </a:pPr>
            <a:r>
              <a:rPr lang="en-US" sz="2400" dirty="0" smtClean="0"/>
              <a:t>When a long (or short) cascade of gamma rays seen, in most cases it is considered as a sequence of E2  or M1+E2 transitions; the </a:t>
            </a:r>
            <a:r>
              <a:rPr lang="el-GR" sz="2400" dirty="0">
                <a:latin typeface="+mj-lt"/>
              </a:rPr>
              <a:t>γ</a:t>
            </a:r>
            <a:r>
              <a:rPr lang="en-US" sz="2400" dirty="0">
                <a:latin typeface="+mj-lt"/>
              </a:rPr>
              <a:t>(</a:t>
            </a:r>
            <a:r>
              <a:rPr lang="el-GR" sz="2400" dirty="0">
                <a:latin typeface="+mj-lt"/>
              </a:rPr>
              <a:t>θ</a:t>
            </a:r>
            <a:r>
              <a:rPr lang="en-US" sz="2400" dirty="0">
                <a:latin typeface="+mj-lt"/>
              </a:rPr>
              <a:t>), </a:t>
            </a:r>
            <a:r>
              <a:rPr lang="el-GR" sz="2400" dirty="0">
                <a:latin typeface="+mj-lt"/>
              </a:rPr>
              <a:t>γγ</a:t>
            </a:r>
            <a:r>
              <a:rPr lang="en-US" sz="2400" dirty="0">
                <a:latin typeface="+mj-lt"/>
              </a:rPr>
              <a:t>(</a:t>
            </a:r>
            <a:r>
              <a:rPr lang="el-GR" sz="2400" dirty="0">
                <a:latin typeface="+mj-lt"/>
              </a:rPr>
              <a:t>θ</a:t>
            </a:r>
            <a:r>
              <a:rPr lang="en-US" sz="2400" dirty="0">
                <a:latin typeface="+mj-lt"/>
              </a:rPr>
              <a:t>)(</a:t>
            </a:r>
            <a:r>
              <a:rPr lang="en-US" sz="2400" dirty="0"/>
              <a:t>DCO) </a:t>
            </a:r>
            <a:r>
              <a:rPr lang="en-US" sz="2400" dirty="0" smtClean="0"/>
              <a:t>data simply seems to support this, rather than independently determine unique </a:t>
            </a:r>
            <a:r>
              <a:rPr lang="en-US" sz="2400" dirty="0" err="1" smtClean="0"/>
              <a:t>multipolarities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Authors’ assignments:  JPI:  (Quite often no tabular data)</a:t>
            </a:r>
          </a:p>
          <a:p>
            <a:pPr>
              <a:buFontTx/>
              <a:buChar char="-"/>
            </a:pPr>
            <a:r>
              <a:rPr lang="en-US" sz="2400" dirty="0" smtClean="0"/>
              <a:t>all without parentheses</a:t>
            </a:r>
          </a:p>
          <a:p>
            <a:pPr>
              <a:buFontTx/>
              <a:buChar char="-"/>
            </a:pPr>
            <a:r>
              <a:rPr lang="en-US" sz="2400" dirty="0"/>
              <a:t>s</a:t>
            </a:r>
            <a:r>
              <a:rPr lang="en-US" sz="2400" dirty="0" smtClean="0"/>
              <a:t>ome without parentheses, some in parentheses.</a:t>
            </a:r>
          </a:p>
          <a:p>
            <a:pPr>
              <a:buFontTx/>
              <a:buChar char="-"/>
            </a:pPr>
            <a:r>
              <a:rPr lang="en-US" sz="2400" dirty="0"/>
              <a:t>a</a:t>
            </a:r>
            <a:r>
              <a:rPr lang="en-US" sz="2400" dirty="0" smtClean="0"/>
              <a:t>ll in parentheses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78639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 dirty="0"/>
              <a:t>π</a:t>
            </a:r>
            <a:r>
              <a:rPr lang="en-US" sz="2800" dirty="0" smtClean="0"/>
              <a:t> </a:t>
            </a:r>
            <a:r>
              <a:rPr lang="en-US" sz="2800" dirty="0"/>
              <a:t>and MULT assignments in high-spin </a:t>
            </a:r>
            <a:r>
              <a:rPr lang="en-US" sz="2800" dirty="0" smtClean="0"/>
              <a:t>data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Authors’ MULT assignments:</a:t>
            </a:r>
          </a:p>
          <a:p>
            <a:pPr>
              <a:buFontTx/>
              <a:buChar char="-"/>
            </a:pPr>
            <a:r>
              <a:rPr lang="en-US" sz="2200" dirty="0" smtClean="0"/>
              <a:t>all MULT assigned as E2, M1, M1+E2 or E1, whether or not there are supporting data.</a:t>
            </a:r>
          </a:p>
          <a:p>
            <a:pPr>
              <a:buFontTx/>
              <a:buChar char="-"/>
            </a:pPr>
            <a:r>
              <a:rPr lang="en-US" sz="2200" dirty="0" smtClean="0"/>
              <a:t>DCO or angular distribution/asymmetry data given, but only a general statement made about the MULT; no assignments appear with individual gamma rays.</a:t>
            </a:r>
          </a:p>
          <a:p>
            <a:pPr>
              <a:buFontTx/>
              <a:buChar char="-"/>
            </a:pPr>
            <a:r>
              <a:rPr lang="en-US" sz="2200" dirty="0" smtClean="0"/>
              <a:t>D, Q, D+Q assigned together with supporting data.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7086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</a:t>
            </a:r>
            <a:r>
              <a:rPr lang="el-GR" sz="2800" baseline="30000"/>
              <a:t>π</a:t>
            </a:r>
            <a:r>
              <a:rPr lang="en-US" sz="2800" smtClean="0"/>
              <a:t> </a:t>
            </a:r>
            <a:r>
              <a:rPr lang="en-US" sz="2800" dirty="0"/>
              <a:t>and MULT assignments in high-spin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69493"/>
            <a:ext cx="8075240" cy="456143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In ENSDF, many evaluations follow, almost verbatim, authors’ presentation. 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MULT </a:t>
            </a:r>
            <a:r>
              <a:rPr lang="en-US" sz="2400" dirty="0"/>
              <a:t>given even when no supporting data exist,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en-US" sz="2400" dirty="0"/>
              <a:t>implied simply from </a:t>
            </a:r>
            <a:r>
              <a:rPr lang="en-US" sz="2400" dirty="0">
                <a:cs typeface="Arial" panose="020B0604020202020204" pitchFamily="34" charset="0"/>
              </a:rPr>
              <a:t>∆(JPI) based on some band 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en-US" sz="2400" dirty="0" smtClean="0">
                <a:cs typeface="Arial" panose="020B0604020202020204" pitchFamily="34" charset="0"/>
              </a:rPr>
              <a:t>Structure.</a:t>
            </a:r>
            <a:endParaRPr lang="en-US" sz="2400" dirty="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E2:  from DCO=1.39(51)   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E1:  from DCO=0.88(33)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(E1): </a:t>
            </a:r>
            <a:r>
              <a:rPr lang="en-US" sz="2400" dirty="0" smtClean="0"/>
              <a:t>from </a:t>
            </a:r>
            <a:r>
              <a:rPr lang="en-US" sz="2400" dirty="0"/>
              <a:t>DCO=0.82(60)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E2: from DCO=1.10 (20)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E2:  from A2=0.20 (5)    </a:t>
            </a:r>
          </a:p>
          <a:p>
            <a:pPr marL="0" indent="0">
              <a:buNone/>
            </a:pPr>
            <a:r>
              <a:rPr lang="en-US" sz="2200" dirty="0" smtClean="0"/>
              <a:t>Other evaluations give D, Q, D+Q etc.</a:t>
            </a:r>
          </a:p>
        </p:txBody>
      </p:sp>
    </p:spTree>
    <p:extLst>
      <p:ext uri="{BB962C8B-B14F-4D97-AF65-F5344CB8AC3E}">
        <p14:creationId xmlns:p14="http://schemas.microsoft.com/office/powerpoint/2010/main" val="103302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Nomenclature of </a:t>
            </a:r>
            <a:r>
              <a:rPr lang="en-US" sz="2800" dirty="0" smtClean="0"/>
              <a:t>MULT  in </a:t>
            </a:r>
            <a:r>
              <a:rPr lang="en-US" sz="2800" dirty="0"/>
              <a:t>data record in ENSDF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29756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M1  (ΔJ=0,1)</a:t>
            </a:r>
          </a:p>
          <a:p>
            <a:pPr marL="0" indent="0">
              <a:buNone/>
            </a:pPr>
            <a:r>
              <a:rPr lang="en-US" sz="2200" dirty="0" smtClean="0"/>
              <a:t>E2   (ΔJ=0,1,2)</a:t>
            </a:r>
          </a:p>
          <a:p>
            <a:pPr marL="0" indent="0">
              <a:buNone/>
            </a:pPr>
            <a:r>
              <a:rPr lang="en-US" sz="2200" dirty="0" smtClean="0"/>
              <a:t>(M1)</a:t>
            </a:r>
          </a:p>
          <a:p>
            <a:pPr marL="0" indent="0">
              <a:buNone/>
            </a:pPr>
            <a:r>
              <a:rPr lang="en-US" sz="2200" dirty="0" smtClean="0"/>
              <a:t>[E2]</a:t>
            </a:r>
          </a:p>
          <a:p>
            <a:pPr marL="0" indent="0">
              <a:buNone/>
            </a:pPr>
            <a:r>
              <a:rPr lang="en-US" sz="2200" dirty="0" smtClean="0"/>
              <a:t>D</a:t>
            </a:r>
          </a:p>
          <a:p>
            <a:pPr marL="0" indent="0">
              <a:buNone/>
            </a:pPr>
            <a:r>
              <a:rPr lang="en-US" sz="2200" dirty="0" smtClean="0"/>
              <a:t>Q</a:t>
            </a:r>
          </a:p>
          <a:p>
            <a:pPr marL="0" indent="0">
              <a:buNone/>
            </a:pPr>
            <a:r>
              <a:rPr lang="en-US" sz="2200" dirty="0" smtClean="0"/>
              <a:t>E0  (0+ to 0+)</a:t>
            </a:r>
          </a:p>
          <a:p>
            <a:pPr marL="0" indent="0">
              <a:buNone/>
            </a:pPr>
            <a:r>
              <a:rPr lang="en-US" sz="2200" dirty="0" smtClean="0"/>
              <a:t>(Implied M0) (0- to 0+) </a:t>
            </a:r>
            <a:r>
              <a:rPr lang="en-US" sz="2200" dirty="0" smtClean="0">
                <a:solidFill>
                  <a:srgbClr val="FF0000"/>
                </a:solidFill>
              </a:rPr>
              <a:t>X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392488" cy="470912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ΔJ=0,1 </a:t>
            </a:r>
            <a:r>
              <a:rPr lang="en-US" sz="2200" dirty="0" smtClean="0"/>
              <a:t>transitions with or without </a:t>
            </a:r>
            <a:r>
              <a:rPr lang="en-US" sz="2200" dirty="0"/>
              <a:t>mixing ratio </a:t>
            </a:r>
            <a:r>
              <a:rPr lang="el-GR" sz="2200" dirty="0">
                <a:latin typeface="+mj-lt"/>
              </a:rPr>
              <a:t>δ</a:t>
            </a:r>
            <a:endParaRPr lang="en-US" sz="2200" dirty="0">
              <a:latin typeface="+mj-lt"/>
            </a:endParaRPr>
          </a:p>
          <a:p>
            <a:pPr marL="0" indent="0">
              <a:buNone/>
            </a:pPr>
            <a:r>
              <a:rPr lang="en-US" sz="2200" dirty="0" smtClean="0"/>
              <a:t>M1+E2   or E2+M1 </a:t>
            </a:r>
          </a:p>
          <a:p>
            <a:pPr marL="0" indent="0">
              <a:buNone/>
            </a:pPr>
            <a:r>
              <a:rPr lang="en-US" sz="2200" dirty="0" smtClean="0"/>
              <a:t>M1,E2 </a:t>
            </a:r>
          </a:p>
          <a:p>
            <a:pPr marL="0" indent="0">
              <a:buNone/>
            </a:pPr>
            <a:r>
              <a:rPr lang="en-US" sz="2200" dirty="0" smtClean="0"/>
              <a:t>(M1+E2)</a:t>
            </a:r>
          </a:p>
          <a:p>
            <a:pPr marL="0" indent="0">
              <a:buNone/>
            </a:pPr>
            <a:r>
              <a:rPr lang="en-US" sz="2200" dirty="0" smtClean="0"/>
              <a:t>(M1,E2)</a:t>
            </a:r>
          </a:p>
          <a:p>
            <a:pPr marL="0" indent="0">
              <a:buNone/>
            </a:pPr>
            <a:r>
              <a:rPr lang="en-US" sz="2200" dirty="0" smtClean="0"/>
              <a:t>M1(+E2)</a:t>
            </a:r>
          </a:p>
          <a:p>
            <a:pPr marL="0" indent="0">
              <a:buNone/>
            </a:pPr>
            <a:r>
              <a:rPr lang="en-US" sz="2200" dirty="0" smtClean="0"/>
              <a:t>(M1(+E2))</a:t>
            </a:r>
          </a:p>
          <a:p>
            <a:pPr marL="0" indent="0">
              <a:buNone/>
            </a:pPr>
            <a:r>
              <a:rPr lang="en-US" sz="2200" dirty="0" smtClean="0"/>
              <a:t>D+Q</a:t>
            </a:r>
          </a:p>
          <a:p>
            <a:pPr marL="0" indent="0">
              <a:buNone/>
            </a:pPr>
            <a:r>
              <a:rPr lang="en-US" sz="2200" dirty="0" smtClean="0"/>
              <a:t>[M1+E2]  or [M1,E2]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E0+M1+E2  (for ΔJ=0 transitions)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756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1368151"/>
          </a:xfrm>
        </p:spPr>
        <p:txBody>
          <a:bodyPr/>
          <a:lstStyle/>
          <a:p>
            <a:r>
              <a:rPr lang="en-CA" sz="2600" dirty="0" smtClean="0"/>
              <a:t/>
            </a:r>
            <a:br>
              <a:rPr lang="en-CA" sz="2600" dirty="0" smtClean="0"/>
            </a:br>
            <a:r>
              <a:rPr lang="en-CA" sz="2600" dirty="0" smtClean="0"/>
              <a:t>Strong </a:t>
            </a:r>
            <a:r>
              <a:rPr lang="en-CA" sz="2600" dirty="0"/>
              <a:t>and weak rules </a:t>
            </a:r>
            <a:r>
              <a:rPr lang="en-CA" sz="2600" dirty="0" smtClean="0"/>
              <a:t>for J</a:t>
            </a:r>
            <a:r>
              <a:rPr lang="el-GR" sz="2600" baseline="30000" dirty="0" smtClean="0"/>
              <a:t>π</a:t>
            </a:r>
            <a:r>
              <a:rPr lang="en-CA" sz="2600" dirty="0" smtClean="0"/>
              <a:t> assignments (see </a:t>
            </a:r>
            <a:r>
              <a:rPr lang="en-CA" sz="2600" dirty="0"/>
              <a:t>policy </a:t>
            </a:r>
            <a:r>
              <a:rPr lang="en-CA" sz="2600" dirty="0" smtClean="0"/>
              <a:t>document). </a:t>
            </a:r>
            <a:r>
              <a:rPr lang="en-CA" sz="2800" dirty="0"/>
              <a:t> </a:t>
            </a:r>
            <a:r>
              <a:rPr lang="en-CA" sz="2400" dirty="0" smtClean="0"/>
              <a:t>No such document for MULT assignments (</a:t>
            </a:r>
            <a:r>
              <a:rPr lang="en-CA" sz="2400" dirty="0" smtClean="0">
                <a:solidFill>
                  <a:schemeClr val="tx1"/>
                </a:solidFill>
              </a:rPr>
              <a:t>implicit in </a:t>
            </a:r>
            <a:r>
              <a:rPr lang="en-CA" sz="2400" dirty="0"/>
              <a:t>J</a:t>
            </a:r>
            <a:r>
              <a:rPr lang="el-GR" sz="2400" baseline="30000" dirty="0"/>
              <a:t>π</a:t>
            </a:r>
            <a:r>
              <a:rPr lang="en-CA" sz="2400" dirty="0" smtClean="0">
                <a:solidFill>
                  <a:schemeClr val="tx1"/>
                </a:solidFill>
              </a:rPr>
              <a:t> rules)  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7309" y="1556792"/>
            <a:ext cx="8049491" cy="4574133"/>
          </a:xfrm>
        </p:spPr>
        <p:txBody>
          <a:bodyPr/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Questions:</a:t>
            </a:r>
          </a:p>
          <a:p>
            <a:pPr>
              <a:buFontTx/>
              <a:buChar char="-"/>
            </a:pPr>
            <a:r>
              <a:rPr lang="en-CA" sz="2400" dirty="0" smtClean="0"/>
              <a:t>Any revisions needed in existing rules? </a:t>
            </a:r>
          </a:p>
          <a:p>
            <a:pPr>
              <a:buFontTx/>
              <a:buChar char="-"/>
            </a:pPr>
            <a:r>
              <a:rPr lang="en-CA" sz="2400" dirty="0" smtClean="0"/>
              <a:t>Any missing rules for certain reactions?</a:t>
            </a:r>
          </a:p>
          <a:p>
            <a:pPr>
              <a:buFontTx/>
              <a:buChar char="-"/>
            </a:pPr>
            <a:r>
              <a:rPr lang="en-CA" sz="2400" dirty="0"/>
              <a:t>A</a:t>
            </a:r>
            <a:r>
              <a:rPr lang="en-CA" sz="2400" dirty="0" smtClean="0"/>
              <a:t>ny new rules needed for new physics?</a:t>
            </a:r>
          </a:p>
          <a:p>
            <a:pPr>
              <a:buFontTx/>
              <a:buChar char="-"/>
            </a:pPr>
            <a:r>
              <a:rPr lang="en-CA" sz="2400" dirty="0" smtClean="0"/>
              <a:t>How uniformly </a:t>
            </a:r>
            <a:r>
              <a:rPr lang="en-CA" sz="2400" dirty="0"/>
              <a:t>these are applied in </a:t>
            </a:r>
            <a:r>
              <a:rPr lang="en-CA" sz="2400" dirty="0" smtClean="0"/>
              <a:t>evaluations?</a:t>
            </a:r>
          </a:p>
          <a:p>
            <a:pPr>
              <a:buFontTx/>
              <a:buChar char="-"/>
            </a:pPr>
            <a:r>
              <a:rPr lang="en-CA" sz="2400" dirty="0" smtClean="0"/>
              <a:t>Should there be standardized wording for JPI and MULT arguments in Adopted datasets?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0650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130418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</a:t>
            </a:r>
            <a:r>
              <a:rPr lang="el-GR" sz="2800" b="1" baseline="30000" dirty="0"/>
              <a:t>π</a:t>
            </a:r>
            <a:r>
              <a:rPr lang="en-US" sz="2800" dirty="0"/>
              <a:t> / </a:t>
            </a:r>
            <a:r>
              <a:rPr lang="en-US" sz="2800" dirty="0" err="1"/>
              <a:t>Mult</a:t>
            </a:r>
            <a:r>
              <a:rPr lang="en-US" sz="2800" dirty="0"/>
              <a:t> assignments in Adopted and Individual decay/reaction </a:t>
            </a:r>
            <a:r>
              <a:rPr lang="en-US" sz="2800" dirty="0" smtClean="0"/>
              <a:t>data </a:t>
            </a:r>
            <a:r>
              <a:rPr lang="en-US" sz="2800" dirty="0"/>
              <a:t>sets.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504056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Policy: </a:t>
            </a:r>
            <a:r>
              <a:rPr lang="en-US" sz="2000" dirty="0"/>
              <a:t>R</a:t>
            </a:r>
            <a:r>
              <a:rPr lang="en-US" sz="2000" dirty="0" smtClean="0"/>
              <a:t>eaction and decay data sets items #1, 2, pages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, ii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“The </a:t>
            </a:r>
            <a:r>
              <a:rPr lang="en-US" sz="2000" dirty="0"/>
              <a:t>J</a:t>
            </a:r>
            <a:r>
              <a:rPr lang="el-GR" sz="2000" b="1" baseline="30000" dirty="0"/>
              <a:t>π</a:t>
            </a:r>
            <a:r>
              <a:rPr lang="en-US" sz="2000" dirty="0" smtClean="0"/>
              <a:t> values in decay data sets are taken from the associated Adopted </a:t>
            </a:r>
            <a:r>
              <a:rPr lang="en-US" sz="2000" dirty="0"/>
              <a:t>L</a:t>
            </a:r>
            <a:r>
              <a:rPr lang="en-US" sz="2000" dirty="0" smtClean="0"/>
              <a:t>evels, Gammas data set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For reaction data sets, the </a:t>
            </a:r>
            <a:r>
              <a:rPr lang="en-US" sz="2000" dirty="0">
                <a:solidFill>
                  <a:srgbClr val="FF0000"/>
                </a:solidFill>
              </a:rPr>
              <a:t>J</a:t>
            </a:r>
            <a:r>
              <a:rPr lang="el-GR" sz="2000" b="1" baseline="30000" dirty="0">
                <a:solidFill>
                  <a:srgbClr val="FF0000"/>
                </a:solidFill>
              </a:rPr>
              <a:t>π</a:t>
            </a:r>
            <a:r>
              <a:rPr lang="en-US" sz="2000" dirty="0" smtClean="0">
                <a:solidFill>
                  <a:srgbClr val="FF0000"/>
                </a:solidFill>
              </a:rPr>
              <a:t> values are from the reaction data”.</a:t>
            </a:r>
          </a:p>
          <a:p>
            <a:pPr marL="0" indent="0"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ult</a:t>
            </a:r>
            <a:r>
              <a:rPr lang="en-US" sz="2000" dirty="0" smtClean="0"/>
              <a:t>, </a:t>
            </a:r>
            <a:r>
              <a:rPr lang="el-GR" sz="2000" dirty="0" smtClean="0">
                <a:latin typeface="+mj-lt"/>
              </a:rPr>
              <a:t>δ</a:t>
            </a:r>
            <a:r>
              <a:rPr lang="en-US" sz="2000" dirty="0" smtClean="0"/>
              <a:t>: “The </a:t>
            </a:r>
            <a:r>
              <a:rPr lang="en-US" sz="2000" dirty="0" err="1" smtClean="0"/>
              <a:t>multipolarity</a:t>
            </a:r>
            <a:r>
              <a:rPr lang="en-US" sz="2000" dirty="0" smtClean="0"/>
              <a:t> of a </a:t>
            </a:r>
            <a:r>
              <a:rPr lang="el-GR" sz="2000" dirty="0" smtClean="0">
                <a:latin typeface="+mj-lt"/>
              </a:rPr>
              <a:t>γ</a:t>
            </a:r>
            <a:r>
              <a:rPr lang="en-US" sz="2000" dirty="0"/>
              <a:t> </a:t>
            </a:r>
            <a:r>
              <a:rPr lang="en-US" sz="2000" dirty="0" smtClean="0"/>
              <a:t>ray and its mixing ratio given in a </a:t>
            </a:r>
            <a:r>
              <a:rPr lang="en-US" sz="2000" dirty="0" smtClean="0">
                <a:solidFill>
                  <a:srgbClr val="FF0000"/>
                </a:solidFill>
              </a:rPr>
              <a:t>decay data </a:t>
            </a:r>
            <a:r>
              <a:rPr lang="en-US" sz="2000" dirty="0" smtClean="0"/>
              <a:t>set are from the associated Adopted </a:t>
            </a:r>
            <a:r>
              <a:rPr lang="el-GR" sz="2000" dirty="0" smtClean="0">
                <a:latin typeface="+mj-lt"/>
              </a:rPr>
              <a:t>γ</a:t>
            </a:r>
            <a:r>
              <a:rPr lang="en-US" sz="2000" dirty="0" smtClean="0"/>
              <a:t> radiation table”.</a:t>
            </a:r>
          </a:p>
          <a:p>
            <a:pPr marL="0" indent="0">
              <a:buNone/>
            </a:pPr>
            <a:r>
              <a:rPr lang="en-US" sz="2000" dirty="0" smtClean="0"/>
              <a:t>No statement in policies for </a:t>
            </a:r>
            <a:r>
              <a:rPr lang="en-US" sz="2000" dirty="0" err="1"/>
              <a:t>Mult</a:t>
            </a:r>
            <a:r>
              <a:rPr lang="en-US" sz="2000" dirty="0">
                <a:latin typeface="+mj-lt"/>
              </a:rPr>
              <a:t>, </a:t>
            </a:r>
            <a:r>
              <a:rPr lang="el-GR" sz="2000" dirty="0">
                <a:latin typeface="+mj-lt"/>
              </a:rPr>
              <a:t>δ</a:t>
            </a:r>
            <a:r>
              <a:rPr lang="el-GR" sz="2000" dirty="0"/>
              <a:t> </a:t>
            </a: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reaction data </a:t>
            </a:r>
            <a:r>
              <a:rPr lang="en-US" sz="2000" dirty="0" smtClean="0"/>
              <a:t>sets?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Suggestion: in reaction data set, same </a:t>
            </a:r>
            <a:r>
              <a:rPr lang="en-US" sz="2000" dirty="0">
                <a:solidFill>
                  <a:srgbClr val="0070C0"/>
                </a:solidFill>
              </a:rPr>
              <a:t>J</a:t>
            </a:r>
            <a:r>
              <a:rPr lang="el-GR" sz="2000" b="1" baseline="30000" dirty="0" smtClean="0">
                <a:solidFill>
                  <a:srgbClr val="0070C0"/>
                </a:solidFill>
              </a:rPr>
              <a:t>π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values as in paper; but MULT assignments should be based on rules. </a:t>
            </a:r>
            <a:r>
              <a:rPr lang="en-US" sz="2000" dirty="0">
                <a:solidFill>
                  <a:srgbClr val="0070C0"/>
                </a:solidFill>
              </a:rPr>
              <a:t>J</a:t>
            </a:r>
            <a:r>
              <a:rPr lang="el-GR" sz="2000" b="1" baseline="30000" dirty="0" smtClean="0">
                <a:solidFill>
                  <a:srgbClr val="0070C0"/>
                </a:solidFill>
              </a:rPr>
              <a:t>π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values in Adopted data set should be listed in comments, if different from those in reaction data set. 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31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J</a:t>
            </a:r>
            <a:r>
              <a:rPr lang="el-GR" sz="2800" baseline="30000" dirty="0" smtClean="0"/>
              <a:t>π</a:t>
            </a:r>
            <a:r>
              <a:rPr lang="en-CA" sz="2800" dirty="0" smtClean="0"/>
              <a:t> assignments for </a:t>
            </a:r>
            <a:r>
              <a:rPr lang="en-CA" sz="2800" dirty="0" err="1" smtClean="0"/>
              <a:t>g.s</a:t>
            </a:r>
            <a:r>
              <a:rPr lang="en-CA" sz="2800" dirty="0" smtClean="0"/>
              <a:t>. and long-lived isomers from measured magnetic-dipole moments (</a:t>
            </a:r>
            <a:r>
              <a:rPr lang="el-GR" sz="2800" dirty="0" smtClean="0"/>
              <a:t>μ</a:t>
            </a:r>
            <a:r>
              <a:rPr lang="en-US" sz="2800" dirty="0" smtClean="0"/>
              <a:t>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30725"/>
          </a:xfrm>
        </p:spPr>
        <p:txBody>
          <a:bodyPr/>
          <a:lstStyle/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In older rules (up to 1998 or so), agreement of measured magnetic moment with theoretical value (Schmidt limits) for a certain configuration assignment was a strong rule for J</a:t>
            </a:r>
            <a:r>
              <a:rPr lang="el-GR" sz="2000" baseline="30000" dirty="0" smtClean="0"/>
              <a:t>π</a:t>
            </a:r>
            <a:r>
              <a:rPr lang="en-CA" sz="2000" dirty="0" smtClean="0"/>
              <a:t> assignment, but since then this has been moved to weak rules (#11). 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 smtClean="0"/>
              <a:t>Some evaluations still use this as a strong rule. It perhaps can be a strong argument for nuclei very near the closed shells, but in general there is rarity of pure single-particle states.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Question: </a:t>
            </a:r>
            <a:r>
              <a:rPr lang="en-CA" sz="2000" dirty="0" smtClean="0">
                <a:solidFill>
                  <a:srgbClr val="0070C0"/>
                </a:solidFill>
              </a:rPr>
              <a:t>how  should one consider predictions from state-of-the-art large scale shell-model calculations in current literature?</a:t>
            </a:r>
            <a:endParaRPr lang="en-CA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0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364" y="341784"/>
            <a:ext cx="7772400" cy="1143000"/>
          </a:xfrm>
        </p:spPr>
        <p:txBody>
          <a:bodyPr/>
          <a:lstStyle/>
          <a:p>
            <a:r>
              <a:rPr lang="en-US" sz="2800" dirty="0"/>
              <a:t>J</a:t>
            </a:r>
            <a:r>
              <a:rPr lang="el-GR" sz="2800" b="1" baseline="30000" dirty="0"/>
              <a:t>π</a:t>
            </a:r>
            <a:r>
              <a:rPr lang="en-US" sz="2800" dirty="0" smtClean="0"/>
              <a:t> for </a:t>
            </a:r>
            <a:r>
              <a:rPr lang="en-US" sz="2800" dirty="0" err="1" smtClean="0"/>
              <a:t>g.s</a:t>
            </a:r>
            <a:r>
              <a:rPr lang="en-US" sz="2800" dirty="0" smtClean="0"/>
              <a:t>. and long-lived isomers from systematic trends:  from NUBASE or others.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646141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Varied approach in different evaluations: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Same as in NUBASE or other sources in data records</a:t>
            </a:r>
          </a:p>
          <a:p>
            <a:pPr>
              <a:buFontTx/>
              <a:buChar char="-"/>
            </a:pPr>
            <a:r>
              <a:rPr lang="en-US" sz="2000" dirty="0" smtClean="0"/>
              <a:t>Listed as tentative  (i.e. in parentheses) in data records</a:t>
            </a:r>
          </a:p>
          <a:p>
            <a:pPr>
              <a:buFontTx/>
              <a:buChar char="-"/>
            </a:pPr>
            <a:r>
              <a:rPr lang="en-US" sz="2000" dirty="0" smtClean="0"/>
              <a:t>Listed only in comments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Assignments from theoretical predictions (e.g. shell model): </a:t>
            </a:r>
          </a:p>
          <a:p>
            <a:pPr marL="0" indent="0">
              <a:buNone/>
            </a:pPr>
            <a:r>
              <a:rPr lang="en-US" sz="2000" dirty="0" err="1" smtClean="0"/>
              <a:t>g.s</a:t>
            </a:r>
            <a:r>
              <a:rPr lang="en-US" sz="2000" dirty="0" smtClean="0"/>
              <a:t>., isomers,  </a:t>
            </a:r>
            <a:r>
              <a:rPr lang="en-US" sz="2000" dirty="0"/>
              <a:t>and higher levels</a:t>
            </a:r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882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J</a:t>
            </a:r>
            <a:r>
              <a:rPr lang="el-GR" sz="2800" baseline="30000" dirty="0" smtClean="0"/>
              <a:t>π</a:t>
            </a:r>
            <a:r>
              <a:rPr lang="en-US" sz="2800" dirty="0" smtClean="0"/>
              <a:t> assignment for isobaric analog state/resonance or that of the parent state: </a:t>
            </a:r>
            <a:r>
              <a:rPr lang="en-US" sz="2800" dirty="0" smtClean="0">
                <a:solidFill>
                  <a:srgbClr val="0070C0"/>
                </a:solidFill>
              </a:rPr>
              <a:t>#4 in weak rules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20814"/>
            <a:ext cx="8075240" cy="471011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But there are many situations where it can be a strong argument.  2007Do17: </a:t>
            </a:r>
            <a:r>
              <a:rPr lang="en-US" sz="2200" dirty="0" smtClean="0">
                <a:solidFill>
                  <a:srgbClr val="FF0000"/>
                </a:solidFill>
              </a:rPr>
              <a:t>NP-A 792, 18 (2007)</a:t>
            </a:r>
          </a:p>
          <a:p>
            <a:pPr marL="0" indent="0">
              <a:buNone/>
            </a:pPr>
            <a:r>
              <a:rPr lang="en-US" sz="2200" dirty="0" smtClean="0"/>
              <a:t>32% beta feeding to </a:t>
            </a:r>
          </a:p>
          <a:p>
            <a:pPr marL="0" indent="0">
              <a:buNone/>
            </a:pPr>
            <a:r>
              <a:rPr lang="en-US" sz="2200" dirty="0" smtClean="0"/>
              <a:t>3037 level.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Many such decays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s</a:t>
            </a:r>
            <a:r>
              <a:rPr lang="en-US" sz="2200" dirty="0" smtClean="0"/>
              <a:t>tudied by 2007Do17</a:t>
            </a:r>
          </a:p>
          <a:p>
            <a:pPr marL="0" indent="0">
              <a:buNone/>
            </a:pPr>
            <a:r>
              <a:rPr lang="en-US" sz="2200" dirty="0"/>
              <a:t>a</a:t>
            </a:r>
            <a:r>
              <a:rPr lang="en-US" sz="2200" dirty="0" smtClean="0"/>
              <a:t>nd others. 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964" y="2132856"/>
            <a:ext cx="5640036" cy="501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9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</a:t>
            </a:r>
            <a:r>
              <a:rPr lang="el-GR" sz="3200" baseline="30000" dirty="0"/>
              <a:t>π </a:t>
            </a:r>
            <a:r>
              <a:rPr lang="en-US" sz="3200" dirty="0" smtClean="0"/>
              <a:t>: isobaric analog states/resonances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781128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Observation of (very) strong peaks in particle-transfer data such as 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He,p), (p,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He), 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He,t), 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He,d), etc.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aseline="30000" dirty="0" smtClean="0"/>
              <a:t>44</a:t>
            </a:r>
            <a:r>
              <a:rPr lang="en-US" sz="2200" dirty="0" smtClean="0"/>
              <a:t>Ca(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He,t)</a:t>
            </a:r>
            <a:r>
              <a:rPr lang="en-US" sz="2200" baseline="30000" dirty="0" smtClean="0"/>
              <a:t>44</a:t>
            </a:r>
            <a:r>
              <a:rPr lang="en-US" sz="2200" dirty="0" smtClean="0"/>
              <a:t>Sc</a:t>
            </a:r>
          </a:p>
          <a:p>
            <a:pPr marL="0" indent="0">
              <a:buNone/>
            </a:pPr>
            <a:r>
              <a:rPr lang="en-US" sz="1800" dirty="0" smtClean="0"/>
              <a:t>PRC 88, 014308 (2013)</a:t>
            </a:r>
          </a:p>
          <a:p>
            <a:pPr marL="0" indent="0">
              <a:buNone/>
            </a:pPr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most intense peak at </a:t>
            </a:r>
          </a:p>
          <a:p>
            <a:pPr marL="0" indent="0">
              <a:buNone/>
            </a:pPr>
            <a:r>
              <a:rPr lang="en-US" sz="1800" dirty="0" smtClean="0"/>
              <a:t>2779 </a:t>
            </a:r>
            <a:r>
              <a:rPr lang="en-US" sz="1800" dirty="0" err="1" smtClean="0"/>
              <a:t>keV</a:t>
            </a:r>
            <a:r>
              <a:rPr lang="en-US" sz="1800" dirty="0" smtClean="0"/>
              <a:t>; IAS of </a:t>
            </a:r>
            <a:r>
              <a:rPr lang="en-US" sz="1800" baseline="30000" dirty="0" smtClean="0"/>
              <a:t>44</a:t>
            </a:r>
            <a:r>
              <a:rPr lang="en-US" sz="1800" dirty="0" smtClean="0"/>
              <a:t>Ca </a:t>
            </a:r>
            <a:r>
              <a:rPr lang="en-US" sz="1800" dirty="0" err="1" smtClean="0"/>
              <a:t>g.s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1971INZU: priv. comm.</a:t>
            </a:r>
          </a:p>
          <a:p>
            <a:pPr marL="0" indent="0">
              <a:buNone/>
            </a:pPr>
            <a:r>
              <a:rPr lang="en-US" sz="2000" b="1" baseline="30000" dirty="0" smtClean="0"/>
              <a:t>37</a:t>
            </a:r>
            <a:r>
              <a:rPr lang="en-US" sz="2000" b="1" dirty="0" smtClean="0"/>
              <a:t>Cl(</a:t>
            </a:r>
            <a:r>
              <a:rPr lang="en-US" sz="2000" b="1" baseline="30000" dirty="0" smtClean="0"/>
              <a:t>3</a:t>
            </a:r>
            <a:r>
              <a:rPr lang="en-US" sz="2000" b="1" dirty="0" smtClean="0"/>
              <a:t>He,d)</a:t>
            </a:r>
            <a:r>
              <a:rPr lang="en-US" sz="2000" b="1" baseline="30000" dirty="0" smtClean="0"/>
              <a:t>38</a:t>
            </a:r>
            <a:r>
              <a:rPr lang="en-US" sz="2000" b="1" dirty="0" smtClean="0"/>
              <a:t>Ar </a:t>
            </a:r>
          </a:p>
          <a:p>
            <a:pPr marL="0" indent="0">
              <a:buNone/>
            </a:pPr>
            <a:r>
              <a:rPr lang="en-US" sz="2000" dirty="0" smtClean="0"/>
              <a:t>Strong peaks at</a:t>
            </a:r>
          </a:p>
          <a:p>
            <a:pPr marL="0" indent="0">
              <a:buNone/>
            </a:pPr>
            <a:r>
              <a:rPr lang="en-US" sz="2000" dirty="0" smtClean="0"/>
              <a:t>10.63</a:t>
            </a:r>
            <a:r>
              <a:rPr lang="en-US" sz="2000" dirty="0"/>
              <a:t>, </a:t>
            </a:r>
            <a:r>
              <a:rPr lang="en-US" sz="2000" dirty="0" smtClean="0"/>
              <a:t>11.30</a:t>
            </a:r>
            <a:r>
              <a:rPr lang="en-US" sz="2000" dirty="0"/>
              <a:t>, 11.35.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11.39, 11.93 MeV:  IAR of </a:t>
            </a:r>
            <a:r>
              <a:rPr lang="en-US" sz="2000" baseline="30000" dirty="0" smtClean="0"/>
              <a:t>38</a:t>
            </a:r>
            <a:r>
              <a:rPr lang="en-US" sz="2000" dirty="0" smtClean="0"/>
              <a:t>Cl levels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233" y="2780928"/>
            <a:ext cx="5690847" cy="293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684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DBDCD6"/>
      </a:lt1>
      <a:dk2>
        <a:srgbClr val="800000"/>
      </a:dk2>
      <a:lt2>
        <a:srgbClr val="3A0000"/>
      </a:lt2>
      <a:accent1>
        <a:srgbClr val="ABABAB"/>
      </a:accent1>
      <a:accent2>
        <a:srgbClr val="896818"/>
      </a:accent2>
      <a:accent3>
        <a:srgbClr val="EAEBE8"/>
      </a:accent3>
      <a:accent4>
        <a:srgbClr val="000000"/>
      </a:accent4>
      <a:accent5>
        <a:srgbClr val="D2D2D2"/>
      </a:accent5>
      <a:accent6>
        <a:srgbClr val="E3BD61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DBDCD6"/>
        </a:lt1>
        <a:dk2>
          <a:srgbClr val="800000"/>
        </a:dk2>
        <a:lt2>
          <a:srgbClr val="3A0000"/>
        </a:lt2>
        <a:accent1>
          <a:srgbClr val="ABABAB"/>
        </a:accent1>
        <a:accent2>
          <a:srgbClr val="FAD16C"/>
        </a:accent2>
        <a:accent3>
          <a:srgbClr val="EAEBE8"/>
        </a:accent3>
        <a:accent4>
          <a:srgbClr val="000000"/>
        </a:accent4>
        <a:accent5>
          <a:srgbClr val="D2D2D2"/>
        </a:accent5>
        <a:accent6>
          <a:srgbClr val="E3BD61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1550</TotalTime>
  <Words>1822</Words>
  <Application>Microsoft Office PowerPoint</Application>
  <PresentationFormat>On-screen Show (4:3)</PresentationFormat>
  <Paragraphs>221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Theme1</vt:lpstr>
      <vt:lpstr>Office Theme</vt:lpstr>
      <vt:lpstr>ENSDF: Consistency (or lack thereof) in Jπ assignments  (including Multipolarities)</vt:lpstr>
      <vt:lpstr>Nomenclature of Jπ  in data record in ENSDF</vt:lpstr>
      <vt:lpstr>Nomenclature of MULT  in data record in ENSDF</vt:lpstr>
      <vt:lpstr> Strong and weak rules for Jπ assignments (see policy document).  No such document for MULT assignments (implicit in Jπ rules)   </vt:lpstr>
      <vt:lpstr> Jπ / Mult assignments in Adopted and Individual decay/reaction data sets. </vt:lpstr>
      <vt:lpstr>Jπ assignments for g.s. and long-lived isomers from measured magnetic-dipole moments (μ)</vt:lpstr>
      <vt:lpstr>Jπ for g.s. and long-lived isomers from systematic trends:  from NUBASE or others.  </vt:lpstr>
      <vt:lpstr>Jπ assignment for isobaric analog state/resonance or that of the parent state: #4 in weak rules</vt:lpstr>
      <vt:lpstr>Jπ : isobaric analog states/resonances</vt:lpstr>
      <vt:lpstr>Jπ: current rules: silent for several reactions</vt:lpstr>
      <vt:lpstr>Jπ assignments: mirror nuclides D. Doherty et al., PRL 108, 262502 (2012)</vt:lpstr>
      <vt:lpstr>Jπ assignments: R-matrix analysis:  J. Chen et al., PRC 85, 015805 (2012)</vt:lpstr>
      <vt:lpstr>   Jπ : new rules?</vt:lpstr>
      <vt:lpstr> Jπ : from B(M1)(↓) and B(M1)(↑): new rule?</vt:lpstr>
      <vt:lpstr>87Rb: Jπ of 845-keV level: PRC 87, 037302 (2013)</vt:lpstr>
      <vt:lpstr>Jπ rules: any other from new physics or ideas?</vt:lpstr>
      <vt:lpstr>Jπ assignments</vt:lpstr>
      <vt:lpstr>Jπ assignments: from gamma decays</vt:lpstr>
      <vt:lpstr>Jπ assignments: from log ft values</vt:lpstr>
      <vt:lpstr>Jπ assignments: from log ft values</vt:lpstr>
      <vt:lpstr>Jπ and MULT assignments in high-spin data PANDORA’S BOX</vt:lpstr>
      <vt:lpstr>Jπ and MULT assignments in high-spin data </vt:lpstr>
      <vt:lpstr>Jπ and MULT assignments in high-spin data </vt:lpstr>
      <vt:lpstr>Jπ and MULT assignments in high-spin data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ENSDF: Inconsistencies in assignments of Spins and Parities of levels; and Multipolarities of gamma transitions</dc:title>
  <dc:creator>User</dc:creator>
  <cp:lastModifiedBy>Singh</cp:lastModifiedBy>
  <cp:revision>110</cp:revision>
  <dcterms:created xsi:type="dcterms:W3CDTF">2015-04-18T05:58:11Z</dcterms:created>
  <dcterms:modified xsi:type="dcterms:W3CDTF">2015-04-28T09:20:42Z</dcterms:modified>
</cp:coreProperties>
</file>